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4"/>
  </p:notesMasterIdLst>
  <p:sldIdLst>
    <p:sldId id="25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96" r:id="rId13"/>
    <p:sldId id="285" r:id="rId14"/>
    <p:sldId id="292" r:id="rId15"/>
    <p:sldId id="289" r:id="rId16"/>
    <p:sldId id="293" r:id="rId17"/>
    <p:sldId id="294" r:id="rId18"/>
    <p:sldId id="312" r:id="rId19"/>
    <p:sldId id="313" r:id="rId20"/>
    <p:sldId id="310" r:id="rId21"/>
    <p:sldId id="311" r:id="rId22"/>
    <p:sldId id="297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jpg"/><Relationship Id="rId2" Type="http://schemas.openxmlformats.org/officeDocument/2006/relationships/image" Target="../media/image26.jp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Image classification with </a:t>
            </a:r>
            <a:r>
              <a:rPr lang="en-US" dirty="0" err="1">
                <a:solidFill>
                  <a:srgbClr val="FFFFFF"/>
                </a:solidFill>
              </a:rPr>
              <a:t>nn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Hussein jouni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43DA-DF6B-B3EE-0981-A1910278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variety of objects&#10;&#10;Description automatically generated">
            <a:extLst>
              <a:ext uri="{FF2B5EF4-FFF2-40B4-BE49-F238E27FC236}">
                <a16:creationId xmlns:a16="http://schemas.microsoft.com/office/drawing/2014/main" id="{AF8D5F4B-C067-02E3-9B74-6E34FE75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7" y="330644"/>
            <a:ext cx="12052646" cy="6451156"/>
          </a:xfrm>
        </p:spPr>
      </p:pic>
    </p:spTree>
    <p:extLst>
      <p:ext uri="{BB962C8B-B14F-4D97-AF65-F5344CB8AC3E}">
        <p14:creationId xmlns:p14="http://schemas.microsoft.com/office/powerpoint/2010/main" val="28262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9EC11B9-C1B4-4A4B-AE7B-353DC742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D3103-30A6-79CC-F9C4-0F1E84A2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Polling layer</a:t>
            </a:r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24862CF4-4997-476D-9B9D-5F4E0C9A4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3848-07E8-A2AF-6E6D-868C14E4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82" y="2286000"/>
            <a:ext cx="4125559" cy="393192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Reddit Sans"/>
              </a:rPr>
              <a:t>The output of the activation function is fed to the polling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purpose of this layer is to reduce the </a:t>
            </a:r>
            <a:r>
              <a:rPr lang="en-US" i="1" dirty="0">
                <a:solidFill>
                  <a:schemeClr val="bg1"/>
                </a:solidFill>
              </a:rPr>
              <a:t>width</a:t>
            </a:r>
            <a:r>
              <a:rPr lang="en-US" dirty="0">
                <a:solidFill>
                  <a:schemeClr val="bg1"/>
                </a:solidFill>
              </a:rPr>
              <a:t> and </a:t>
            </a:r>
            <a:r>
              <a:rPr lang="en-US" i="1" dirty="0">
                <a:solidFill>
                  <a:schemeClr val="bg1"/>
                </a:solidFill>
              </a:rPr>
              <a:t>height</a:t>
            </a:r>
            <a:r>
              <a:rPr lang="en-US" dirty="0">
                <a:solidFill>
                  <a:schemeClr val="bg1"/>
                </a:solidFill>
              </a:rPr>
              <a:t> of the output through max-pooling or average-pooling (here max-pooling)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4BF9B746-725B-4EAA-AACC-E2047E073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1732"/>
            <a:ext cx="2286920" cy="271703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2EBFFB4A-B2E4-4737-9442-44293575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825" y="4157448"/>
            <a:ext cx="3798245" cy="23026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3E5882-2E5E-4E2D-6D9F-2FF9CDC9948F}"/>
              </a:ext>
            </a:extLst>
          </p:cNvPr>
          <p:cNvSpPr/>
          <p:nvPr/>
        </p:nvSpPr>
        <p:spPr>
          <a:xfrm>
            <a:off x="9515475" y="171450"/>
            <a:ext cx="2476500" cy="3038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129EB9-6A17-26FE-ED8F-7CC41FCFF4DB}"/>
              </a:ext>
            </a:extLst>
          </p:cNvPr>
          <p:cNvSpPr/>
          <p:nvPr/>
        </p:nvSpPr>
        <p:spPr>
          <a:xfrm>
            <a:off x="5558118" y="4078941"/>
            <a:ext cx="3957357" cy="255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 descr="A number grid with numbers and circles&#10;&#10;Description automatically generated with medium confidence">
            <a:extLst>
              <a:ext uri="{FF2B5EF4-FFF2-40B4-BE49-F238E27FC236}">
                <a16:creationId xmlns:a16="http://schemas.microsoft.com/office/drawing/2014/main" id="{669ED8FF-BA97-5010-0594-E3CBFE8B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735" y="233643"/>
            <a:ext cx="6346727" cy="3128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ED5B2C-9B40-4ABA-E919-44F98EBB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96" y="3657599"/>
            <a:ext cx="6223666" cy="31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9EC11B9-C1B4-4A4B-AE7B-353DC742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D3103-30A6-79CC-F9C4-0F1E84A2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pPr lvl="2"/>
            <a:r>
              <a:rPr lang="en-US" sz="2800" dirty="0">
                <a:solidFill>
                  <a:schemeClr val="bg1"/>
                </a:solidFill>
              </a:rPr>
              <a:t>Fully-connected layer</a:t>
            </a:r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24862CF4-4997-476D-9B9D-5F4E0C9A4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3848-07E8-A2AF-6E6D-868C14E4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82" y="2286000"/>
            <a:ext cx="4125559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output features are passed to a Fully-Connected Layer .</a:t>
            </a:r>
          </a:p>
          <a:p>
            <a:r>
              <a:rPr lang="en-US" dirty="0">
                <a:solidFill>
                  <a:schemeClr val="bg1"/>
                </a:solidFill>
              </a:rPr>
              <a:t>This layer is like a typical MLP network.</a:t>
            </a:r>
          </a:p>
          <a:p>
            <a:r>
              <a:rPr lang="en-US" i="0" dirty="0">
                <a:solidFill>
                  <a:schemeClr val="bg1"/>
                </a:solidFill>
                <a:effectLst/>
                <a:latin typeface="Reddit Sans"/>
              </a:rPr>
              <a:t>Use </a:t>
            </a:r>
            <a:r>
              <a:rPr lang="en-US" i="0" dirty="0" err="1">
                <a:solidFill>
                  <a:schemeClr val="bg1"/>
                </a:solidFill>
                <a:effectLst/>
                <a:latin typeface="Reddit Sans"/>
              </a:rPr>
              <a:t>Softmax</a:t>
            </a:r>
            <a:r>
              <a:rPr lang="en-US" i="0" dirty="0">
                <a:solidFill>
                  <a:schemeClr val="bg1"/>
                </a:solidFill>
                <a:effectLst/>
                <a:latin typeface="Reddit Sans"/>
              </a:rPr>
              <a:t> activation function in the output layer </a:t>
            </a:r>
            <a:r>
              <a:rPr lang="en-US" b="0" i="0" dirty="0">
                <a:solidFill>
                  <a:schemeClr val="bg1"/>
                </a:solidFill>
                <a:effectLst/>
                <a:latin typeface="Reddit Sans"/>
              </a:rPr>
              <a:t>ensures that the sum of values in the output layer equal to 1</a:t>
            </a:r>
            <a:endParaRPr lang="en-US" dirty="0">
              <a:solidFill>
                <a:schemeClr val="bg1"/>
              </a:solidFill>
            </a:endParaRPr>
          </a:p>
          <a:p>
            <a:endParaRPr lang="en-US" b="0" i="0" dirty="0">
              <a:solidFill>
                <a:srgbClr val="FFFFFF"/>
              </a:solidFill>
              <a:effectLst/>
              <a:latin typeface="Reddit Sans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4BF9B746-725B-4EAA-AACC-E2047E073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1732"/>
            <a:ext cx="2286920" cy="271703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2EBFFB4A-B2E4-4737-9442-44293575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825" y="4157448"/>
            <a:ext cx="3798245" cy="23026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3E5882-2E5E-4E2D-6D9F-2FF9CDC9948F}"/>
              </a:ext>
            </a:extLst>
          </p:cNvPr>
          <p:cNvSpPr/>
          <p:nvPr/>
        </p:nvSpPr>
        <p:spPr>
          <a:xfrm>
            <a:off x="9515475" y="171450"/>
            <a:ext cx="2476500" cy="3038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129EB9-6A17-26FE-ED8F-7CC41FCFF4DB}"/>
              </a:ext>
            </a:extLst>
          </p:cNvPr>
          <p:cNvSpPr/>
          <p:nvPr/>
        </p:nvSpPr>
        <p:spPr>
          <a:xfrm>
            <a:off x="5558118" y="4078941"/>
            <a:ext cx="3957357" cy="255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A diagram of a layer&#10;&#10;Description automatically generated">
            <a:extLst>
              <a:ext uri="{FF2B5EF4-FFF2-40B4-BE49-F238E27FC236}">
                <a16:creationId xmlns:a16="http://schemas.microsoft.com/office/drawing/2014/main" id="{8E580676-3E24-14E6-A70D-1A8E87602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39" y="1476229"/>
            <a:ext cx="5619829" cy="43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4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7308-0ED6-3548-7BBB-ECBBCC20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network in Tenser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72112-3ABF-9CD8-13C5-1E9C5BBC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1123048" cy="4023360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cnn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models.Sequential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layers.Conv2D(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128,128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layers.MaxPooling2D(),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layers.Conv2D(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layers.MaxPooling2D(),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layers.Flatten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7B6-5854-B76C-F900-BAEDA0A6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D3D7-0C44-4D7E-7D44-5EF4D160D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-apple-system"/>
              </a:rPr>
              <a:t>Training a neural network typically consists of two phases: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-apple-system"/>
              </a:rPr>
              <a:t> A </a:t>
            </a:r>
            <a:r>
              <a:rPr lang="en-US" b="1" i="0" dirty="0">
                <a:solidFill>
                  <a:schemeClr val="accent1"/>
                </a:solidFill>
                <a:effectLst/>
                <a:latin typeface="-apple-system"/>
              </a:rPr>
              <a:t>forward</a:t>
            </a:r>
            <a:r>
              <a:rPr lang="en-US" b="0" i="0" dirty="0">
                <a:effectLst/>
                <a:latin typeface="-apple-system"/>
              </a:rPr>
              <a:t> phase, where the input is passed completely through the network.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-apple-system"/>
              </a:rPr>
              <a:t>A </a:t>
            </a:r>
            <a:r>
              <a:rPr lang="en-US" b="1" i="0" dirty="0">
                <a:solidFill>
                  <a:schemeClr val="accent1"/>
                </a:solidFill>
                <a:effectLst/>
                <a:latin typeface="-apple-system"/>
              </a:rPr>
              <a:t>backward</a:t>
            </a:r>
            <a:r>
              <a:rPr lang="en-US" b="0" i="0" dirty="0">
                <a:effectLst/>
                <a:latin typeface="-apple-system"/>
              </a:rPr>
              <a:t> phase, where gradients are backpropagated and weights ,bias (in the fully connect layer) and filters values (in the convolution layer) are updated.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any backward phase must be preceded by a corresponding forward phase.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During the backward phase, each layer will </a:t>
            </a:r>
            <a:r>
              <a:rPr lang="en-US" b="1" i="0" dirty="0">
                <a:effectLst/>
                <a:latin typeface="-apple-system"/>
              </a:rPr>
              <a:t>receive a gradient</a:t>
            </a:r>
            <a:r>
              <a:rPr lang="en-US" b="0" i="0" dirty="0">
                <a:effectLst/>
                <a:latin typeface="-apple-system"/>
              </a:rPr>
              <a:t> and also </a:t>
            </a:r>
            <a:r>
              <a:rPr lang="en-US" b="1" i="0" dirty="0">
                <a:effectLst/>
                <a:latin typeface="-apple-system"/>
              </a:rPr>
              <a:t>return a gradient</a:t>
            </a:r>
            <a:r>
              <a:rPr lang="en-US" b="0" i="0" dirty="0">
                <a:effectLst/>
                <a:latin typeface="-apple-system"/>
              </a:rPr>
              <a:t>. It will receive the gradient of loss with respect to its </a:t>
            </a:r>
            <a:r>
              <a:rPr lang="en-US" b="0" i="1" dirty="0">
                <a:effectLst/>
                <a:latin typeface="-apple-system"/>
              </a:rPr>
              <a:t>outputs</a:t>
            </a:r>
            <a:r>
              <a:rPr lang="en-US" b="0" i="0" dirty="0">
                <a:effectLst/>
                <a:latin typeface="-apple-system"/>
              </a:rPr>
              <a:t> (∂𝐿/∂out​) and return the gradient of loss with respect to its </a:t>
            </a:r>
            <a:r>
              <a:rPr lang="en-US" b="0" i="1" dirty="0">
                <a:effectLst/>
                <a:latin typeface="-apple-system"/>
              </a:rPr>
              <a:t>inputs</a:t>
            </a:r>
            <a:r>
              <a:rPr lang="en-US" b="0" i="0" dirty="0">
                <a:effectLst/>
                <a:latin typeface="-apple-system"/>
              </a:rPr>
              <a:t> (∂𝐿/∂in​) this gradient loss will pass to the previous layer.</a:t>
            </a:r>
          </a:p>
          <a:p>
            <a:pPr marL="0" indent="0" algn="l">
              <a:buNone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7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0CB21-6ECA-09A9-03CF-A98CB3CC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network in Tenser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632A-DD16-4CBC-B236-BC2310396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cnn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.compile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'categorical_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crossentropy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'accuracy’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cnn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90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7B7A-29F1-10E5-DFBC-B67FFB6C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F032F-FA46-F3F0-B686-EFBDD5E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cnn</a:t>
            </a:r>
            <a:r>
              <a:rPr lang="es-E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.evaluate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x_valid</a:t>
            </a:r>
            <a:r>
              <a:rPr lang="es-E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y_valid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y_predict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cnn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.predict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x_valid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9C7B2-1819-9DD8-8BBF-83FFFC4DA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2631"/>
            <a:ext cx="12192000" cy="8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3AEE3-3928-BD49-3B36-5B12A919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2F0EE-DD40-0994-040B-08F6DB74A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8" y="286871"/>
            <a:ext cx="12130424" cy="6113929"/>
          </a:xfrm>
        </p:spPr>
      </p:pic>
    </p:spTree>
    <p:extLst>
      <p:ext uri="{BB962C8B-B14F-4D97-AF65-F5344CB8AC3E}">
        <p14:creationId xmlns:p14="http://schemas.microsoft.com/office/powerpoint/2010/main" val="247860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0096-A67D-C0C4-BE0E-4AAB1C5B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F57AE8-5EB4-7989-F106-298563801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1694"/>
            <a:ext cx="12152848" cy="6194611"/>
          </a:xfrm>
        </p:spPr>
      </p:pic>
    </p:spTree>
    <p:extLst>
      <p:ext uri="{BB962C8B-B14F-4D97-AF65-F5344CB8AC3E}">
        <p14:creationId xmlns:p14="http://schemas.microsoft.com/office/powerpoint/2010/main" val="14926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51AD-82EA-4059-37DB-89912DC3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pic>
        <p:nvPicPr>
          <p:cNvPr id="5" name="Content Placeholder 4" descr="A green and white tree&#10;&#10;Description automatically generated with medium confidence">
            <a:extLst>
              <a:ext uri="{FF2B5EF4-FFF2-40B4-BE49-F238E27FC236}">
                <a16:creationId xmlns:a16="http://schemas.microsoft.com/office/drawing/2014/main" id="{0FE78DA4-D56B-9788-A244-560585EFC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704" y="1918985"/>
            <a:ext cx="2140413" cy="2140413"/>
          </a:xfrm>
        </p:spPr>
      </p:pic>
      <p:pic>
        <p:nvPicPr>
          <p:cNvPr id="7" name="Picture 6" descr="A line in a dark green area&#10;&#10;Description automatically generated with medium confidence">
            <a:extLst>
              <a:ext uri="{FF2B5EF4-FFF2-40B4-BE49-F238E27FC236}">
                <a16:creationId xmlns:a16="http://schemas.microsoft.com/office/drawing/2014/main" id="{7FF35073-9052-6D70-8D82-1E87D833A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704" y="4433047"/>
            <a:ext cx="2140413" cy="2140413"/>
          </a:xfrm>
          <a:prstGeom prst="rect">
            <a:avLst/>
          </a:prstGeom>
        </p:spPr>
      </p:pic>
      <p:pic>
        <p:nvPicPr>
          <p:cNvPr id="9" name="Picture 8" descr="A purple and yellow background&#10;&#10;Description automatically generated">
            <a:extLst>
              <a:ext uri="{FF2B5EF4-FFF2-40B4-BE49-F238E27FC236}">
                <a16:creationId xmlns:a16="http://schemas.microsoft.com/office/drawing/2014/main" id="{1B606CE5-A506-2052-C7F4-CBC66662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471" y="1918985"/>
            <a:ext cx="2159147" cy="2140413"/>
          </a:xfrm>
          <a:prstGeom prst="rect">
            <a:avLst/>
          </a:prstGeom>
        </p:spPr>
      </p:pic>
      <p:pic>
        <p:nvPicPr>
          <p:cNvPr id="11" name="Picture 10" descr="A yellow and purple background&#10;&#10;Description automatically generated">
            <a:extLst>
              <a:ext uri="{FF2B5EF4-FFF2-40B4-BE49-F238E27FC236}">
                <a16:creationId xmlns:a16="http://schemas.microsoft.com/office/drawing/2014/main" id="{43C47B18-CDA9-3130-E727-48C47225B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470" y="4437630"/>
            <a:ext cx="2159147" cy="213583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50E275-09C1-E016-90AA-7755F99BD308}"/>
              </a:ext>
            </a:extLst>
          </p:cNvPr>
          <p:cNvSpPr/>
          <p:nvPr/>
        </p:nvSpPr>
        <p:spPr>
          <a:xfrm>
            <a:off x="4410635" y="2989191"/>
            <a:ext cx="2140413" cy="260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A46FCA-E8DA-11C3-13B6-B64DEEED741D}"/>
              </a:ext>
            </a:extLst>
          </p:cNvPr>
          <p:cNvSpPr/>
          <p:nvPr/>
        </p:nvSpPr>
        <p:spPr>
          <a:xfrm>
            <a:off x="4410635" y="5372995"/>
            <a:ext cx="2140413" cy="260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1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5A9B-7B89-6BAE-3874-AE265B2F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EB8E4-A257-4D51-932B-62DCD626F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latin typeface="Roboto" panose="02000000000000000000" pitchFamily="2" charset="0"/>
              </a:rPr>
              <a:t>B</a:t>
            </a:r>
            <a:r>
              <a:rPr lang="en-US" b="0" dirty="0">
                <a:effectLst/>
                <a:latin typeface="Roboto" panose="02000000000000000000" pitchFamily="2" charset="0"/>
              </a:rPr>
              <a:t>uild a model to </a:t>
            </a:r>
            <a:r>
              <a:rPr lang="en-US" b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classify</a:t>
            </a:r>
            <a:r>
              <a:rPr lang="en-US" b="0" dirty="0">
                <a:effectLst/>
                <a:latin typeface="Roboto" panose="02000000000000000000" pitchFamily="2" charset="0"/>
              </a:rPr>
              <a:t> images into their appropriate categories (forest</a:t>
            </a:r>
            <a:r>
              <a:rPr lang="en-US" b="0" dirty="0">
                <a:solidFill>
                  <a:srgbClr val="1D75CD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US" b="0" dirty="0">
                <a:effectLst/>
                <a:latin typeface="Roboto" panose="02000000000000000000" pitchFamily="2" charset="0"/>
              </a:rPr>
              <a:t> lake</a:t>
            </a:r>
            <a:r>
              <a:rPr lang="en-US" b="0" dirty="0">
                <a:solidFill>
                  <a:srgbClr val="1D75CD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US" b="0" dirty="0">
                <a:effectLst/>
                <a:latin typeface="Roboto" panose="02000000000000000000" pitchFamily="2" charset="0"/>
              </a:rPr>
              <a:t> desert</a:t>
            </a:r>
            <a:r>
              <a:rPr lang="en-US" b="0" dirty="0">
                <a:solidFill>
                  <a:srgbClr val="1D75CD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US" b="0" dirty="0">
                <a:effectLst/>
                <a:latin typeface="Roboto" panose="02000000000000000000" pitchFamily="2" charset="0"/>
              </a:rPr>
              <a:t> cloud).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Roboto" panose="020000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dirty="0">
                <a:effectLst/>
                <a:latin typeface="Roboto" panose="02000000000000000000" pitchFamily="2" charset="0"/>
              </a:rPr>
              <a:t> Build a model to 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</a:rPr>
              <a:t>segment</a:t>
            </a:r>
            <a:r>
              <a:rPr lang="en-US" b="0" dirty="0">
                <a:effectLst/>
                <a:latin typeface="Roboto" panose="02000000000000000000" pitchFamily="2" charset="0"/>
              </a:rPr>
              <a:t>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9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E29B-FE3A-079E-5687-6E01F58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B8804-86E3-43FB-6C05-A925B302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3624"/>
            <a:ext cx="10217613" cy="56746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Same as before but what change is the labeling proses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Her the label is a segmented image with the same height and width of the input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Ta label the data we should label every pixel in every image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To label the train data I used k-men algorithm with 2 cluster (k=2) and the applying threshold to get black and white image (gray scale , dim=1)</a:t>
            </a:r>
          </a:p>
          <a:p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8E6FC-42AA-3213-19BA-446464CC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47" y="3909953"/>
            <a:ext cx="2139881" cy="2139881"/>
          </a:xfrm>
          <a:prstGeom prst="rect">
            <a:avLst/>
          </a:prstGeom>
        </p:spPr>
      </p:pic>
      <p:pic>
        <p:nvPicPr>
          <p:cNvPr id="6" name="Picture 5" descr="White spots on a black background&#10;&#10;Description automatically generated">
            <a:extLst>
              <a:ext uri="{FF2B5EF4-FFF2-40B4-BE49-F238E27FC236}">
                <a16:creationId xmlns:a16="http://schemas.microsoft.com/office/drawing/2014/main" id="{DE2BA655-89D3-06B2-0A62-8A1D938A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93" y="3909953"/>
            <a:ext cx="2139881" cy="2139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566486-399C-8D7D-88A5-C1A9DD7254C2}"/>
              </a:ext>
            </a:extLst>
          </p:cNvPr>
          <p:cNvSpPr txBox="1"/>
          <p:nvPr/>
        </p:nvSpPr>
        <p:spPr>
          <a:xfrm>
            <a:off x="6562164" y="6245060"/>
            <a:ext cx="251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labeled train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AE1A0-9F80-730F-F30F-7C4E2DA1CFF9}"/>
              </a:ext>
            </a:extLst>
          </p:cNvPr>
          <p:cNvSpPr txBox="1"/>
          <p:nvPr/>
        </p:nvSpPr>
        <p:spPr>
          <a:xfrm>
            <a:off x="1269847" y="6245060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train image</a:t>
            </a:r>
          </a:p>
        </p:txBody>
      </p:sp>
    </p:spTree>
    <p:extLst>
      <p:ext uri="{BB962C8B-B14F-4D97-AF65-F5344CB8AC3E}">
        <p14:creationId xmlns:p14="http://schemas.microsoft.com/office/powerpoint/2010/main" val="254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B2DA-7B01-801F-2CBE-30EFCEE4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429D-5C3D-7ACD-3BD1-63C2230B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solve this problem the output of the NN should be an image .</a:t>
            </a:r>
          </a:p>
          <a:p>
            <a:r>
              <a:rPr lang="en-US" dirty="0"/>
              <a:t>To do that we will use a U-NET .</a:t>
            </a:r>
          </a:p>
          <a:p>
            <a:r>
              <a:rPr lang="en-US" dirty="0"/>
              <a:t>U-NET is a deep learning architecture for image segmentation it consist of encoder network which down samples the input image to features and a decoder network witch up samples the encoded features to the original image size 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2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8FC7-6144-CE9A-3702-DF861378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5CC9B45-09A6-9CAA-0C9F-7EA9D6EC2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70" y="585216"/>
            <a:ext cx="12091260" cy="5753100"/>
          </a:xfrm>
        </p:spPr>
      </p:pic>
    </p:spTree>
    <p:extLst>
      <p:ext uri="{BB962C8B-B14F-4D97-AF65-F5344CB8AC3E}">
        <p14:creationId xmlns:p14="http://schemas.microsoft.com/office/powerpoint/2010/main" val="3118558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56AB0-A7A9-0655-EFB3-CB8B4CA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Up sampling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571AB9-D6C5-1D35-B7A1-F891905E2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U-Net, up-sampling is a crucial part of the decoder path. It involves increasing the spatial resolution</a:t>
            </a:r>
          </a:p>
        </p:txBody>
      </p:sp>
      <p:pic>
        <p:nvPicPr>
          <p:cNvPr id="5" name="Content Placeholder 4" descr="A diagram of a color scheme&#10;&#10;Description automatically generated">
            <a:extLst>
              <a:ext uri="{FF2B5EF4-FFF2-40B4-BE49-F238E27FC236}">
                <a16:creationId xmlns:a16="http://schemas.microsoft.com/office/drawing/2014/main" id="{13B898D9-6469-3346-64B6-2264FB76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3949"/>
            <a:ext cx="5455921" cy="40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7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371A-8FBD-4446-4AAC-4A3D7959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CB91-9FA7-8467-3CD1-200FA4C8D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07909"/>
            <a:ext cx="9720073" cy="4301451"/>
          </a:xfrm>
        </p:spPr>
        <p:txBody>
          <a:bodyPr>
            <a:normAutofit/>
          </a:bodyPr>
          <a:lstStyle/>
          <a:p>
            <a:r>
              <a:rPr lang="en-US" dirty="0"/>
              <a:t>concatenation refers to the process of combining feature maps To improve the precision of the segmentation and retain spatial information.</a:t>
            </a:r>
          </a:p>
          <a:p>
            <a:r>
              <a:rPr lang="en-US" dirty="0"/>
              <a:t>Concatenation Operation:</a:t>
            </a:r>
          </a:p>
          <a:p>
            <a:r>
              <a:rPr lang="en-US" dirty="0"/>
              <a:t>At each level of the </a:t>
            </a:r>
            <a:r>
              <a:rPr lang="en-US" dirty="0" err="1"/>
              <a:t>upsampling</a:t>
            </a:r>
            <a:r>
              <a:rPr lang="en-US" dirty="0"/>
              <a:t> path, the feature maps from the corresponding </a:t>
            </a:r>
            <a:r>
              <a:rPr lang="en-US" dirty="0" err="1"/>
              <a:t>downsampling</a:t>
            </a:r>
            <a:r>
              <a:rPr lang="en-US" dirty="0"/>
              <a:t> step are concatenated with the </a:t>
            </a:r>
            <a:r>
              <a:rPr lang="en-US" dirty="0" err="1"/>
              <a:t>upsampled</a:t>
            </a:r>
            <a:r>
              <a:rPr lang="en-US" dirty="0"/>
              <a:t> feature maps. For instance, if you have feature maps of size ( 64 x64 x128) from the </a:t>
            </a:r>
            <a:r>
              <a:rPr lang="en-US" dirty="0" err="1"/>
              <a:t>downsampling</a:t>
            </a:r>
            <a:r>
              <a:rPr lang="en-US" dirty="0"/>
              <a:t> path and( 64x64x64 ) from the </a:t>
            </a:r>
            <a:r>
              <a:rPr lang="en-US" dirty="0" err="1"/>
              <a:t>upsampling</a:t>
            </a:r>
            <a:r>
              <a:rPr lang="en-US" dirty="0"/>
              <a:t> path, after concatenation, you would get feature maps of size ( 64 x64 x192 )</a:t>
            </a:r>
          </a:p>
        </p:txBody>
      </p:sp>
    </p:spTree>
    <p:extLst>
      <p:ext uri="{BB962C8B-B14F-4D97-AF65-F5344CB8AC3E}">
        <p14:creationId xmlns:p14="http://schemas.microsoft.com/office/powerpoint/2010/main" val="85686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75BB-5241-4C02-ACC8-CCBA2E30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C801-353F-CB1B-60C6-E7941F0F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34532"/>
            <a:ext cx="9720073" cy="5297864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Encoder block compose of 2 convolution layer (with activation function ‘RELU’ ) with a number of filter, and a max-polling layer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Conv2D(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"same"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Activation(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Conv2D(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"same"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Activation(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MaxPool2D((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7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BCC6-C0AE-FB0E-12E5-DEDC65DC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2074-3174-EAD3-08C8-EDC9DA010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60774"/>
            <a:ext cx="9720073" cy="50056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decoder block compose of an up-scaling layer , concatenation layer and 2 convolution layers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Conv2D(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"same"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Activation(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Conv2D(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"same"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Activation(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decoder_block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UpSampling2D((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Concatenate()([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num_filters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0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DB28-6E03-F7BD-FE99-163AAFC9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C857-EEFB-063F-B201-F5277695D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77316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build_unet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Input(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encoder_block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decoder_block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decoder_block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decoder_block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Conv2D(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same"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"sigmoid"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"UNET"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5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1543-A059-09E6-64A9-1175E0CF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8FB663-CAD6-4510-9B62-A2E87C08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8787D-B0A6-0B12-6F0D-02050A50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59" y="1735488"/>
            <a:ext cx="1530536" cy="1530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B7E29-4C8D-D063-1F18-C6BE8757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442" y="1735489"/>
            <a:ext cx="1530536" cy="152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19EC8C-D168-3E43-DA3E-0CD257AFC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426" y="1735488"/>
            <a:ext cx="1530536" cy="1533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91CE4A-E27E-5E45-5031-277A24042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59" y="3432312"/>
            <a:ext cx="1523897" cy="1523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3F77D5-A66F-0DD8-2845-6760515E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442" y="3429000"/>
            <a:ext cx="1530536" cy="1527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59327E-711F-F3D3-BA6D-A4E1C74F4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7064" y="3429000"/>
            <a:ext cx="1540561" cy="15305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E8EBF8-AB47-2167-2A4C-89565F753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460" y="5122497"/>
            <a:ext cx="1530535" cy="1530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46B80B-6F79-109E-F3CA-4ECA133156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442" y="5122497"/>
            <a:ext cx="1530537" cy="1523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17F506-3DFF-D761-0029-4A07222313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0426" y="5122496"/>
            <a:ext cx="1540540" cy="15305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78C26C-9768-BC2D-7A0F-82F05F5323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9263" y="1732562"/>
            <a:ext cx="1530535" cy="15305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223A6E-5843-531F-CDEC-673D4BD71F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5016" y="1687143"/>
            <a:ext cx="1530536" cy="15338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149074-8D0F-9F74-2721-D0CE41B3C7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5467" y="1700438"/>
            <a:ext cx="1530535" cy="15205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06E2EC-6CD5-D0F5-41C9-35255534CF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9262" y="3428999"/>
            <a:ext cx="1527209" cy="15272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42D083-92BB-56B4-D458-AF4567001A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5068" y="3428999"/>
            <a:ext cx="1520575" cy="15205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D612F76-9233-784A-2343-7B74DAA71E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34240" y="3428999"/>
            <a:ext cx="1520575" cy="15205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E47AFD4-5819-D99A-33B2-FFB8ED9792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2952" y="5122110"/>
            <a:ext cx="1540540" cy="154054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86EA7D3-191A-2B56-73F9-B144A6276F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55467" y="5119203"/>
            <a:ext cx="1527229" cy="15205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5124C81-F67D-4AB4-F970-C2A793396CC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34240" y="5119204"/>
            <a:ext cx="1520575" cy="15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9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8D98-2295-970A-933C-7E223F60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on different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1EB668-6579-1EF1-41E3-CBC2E8977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59" y="2725855"/>
            <a:ext cx="1499616" cy="14996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F116-B451-9988-A281-F73E89DD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35" y="2725856"/>
            <a:ext cx="1515952" cy="1499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FB56D-D719-5C0B-A183-2D68ACC2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58" y="4538220"/>
            <a:ext cx="1499615" cy="149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80A26-1A09-5875-2B8A-065000A7A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808" y="4538220"/>
            <a:ext cx="1506149" cy="1499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DF7F68-AF93-1403-4ECB-B92270ECE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321" y="2725855"/>
            <a:ext cx="1499616" cy="1499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1DEF2C-CE1C-6CA8-E26F-40F9E95AA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910" y="2725856"/>
            <a:ext cx="1509439" cy="14996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869412-1B9C-24BA-7FDE-4E00A535C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784" y="4538220"/>
            <a:ext cx="1512741" cy="1499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7AF93-8325-EA37-2139-03160BBE91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8471" y="4538219"/>
            <a:ext cx="1499615" cy="14996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628F96-5FE2-967A-A718-1A4F41CE8C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0981" y="2725854"/>
            <a:ext cx="1499615" cy="14996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CA3F22-3223-9C87-11BA-3794DB88D4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7393" y="2717624"/>
            <a:ext cx="1509438" cy="14996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8424D1A-8E90-94B2-3198-C6521BEC24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0980" y="4559790"/>
            <a:ext cx="1499615" cy="1499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48D46FF-8699-B2F3-32EA-EC714D82EE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7393" y="4559790"/>
            <a:ext cx="1509459" cy="14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9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82F-02B0-3259-5450-A0BF7EC2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Image classification</a:t>
            </a:r>
          </a:p>
        </p:txBody>
      </p:sp>
      <p:pic>
        <p:nvPicPr>
          <p:cNvPr id="5" name="Content Placeholder 4" descr="A close-up of a stone wall&#10;&#10;Description automatically generated">
            <a:extLst>
              <a:ext uri="{FF2B5EF4-FFF2-40B4-BE49-F238E27FC236}">
                <a16:creationId xmlns:a16="http://schemas.microsoft.com/office/drawing/2014/main" id="{71944F64-2122-162A-D983-2FBD9F4A3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6" y="1867377"/>
            <a:ext cx="1052324" cy="1052324"/>
          </a:xfrm>
        </p:spPr>
      </p:pic>
      <p:pic>
        <p:nvPicPr>
          <p:cNvPr id="7" name="Picture 6" descr="A green area with a road&#10;&#10;Description automatically generated with medium confidence">
            <a:extLst>
              <a:ext uri="{FF2B5EF4-FFF2-40B4-BE49-F238E27FC236}">
                <a16:creationId xmlns:a16="http://schemas.microsoft.com/office/drawing/2014/main" id="{6632C6BA-A6F2-7610-4E50-15626602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6" y="3110577"/>
            <a:ext cx="1052324" cy="1052324"/>
          </a:xfrm>
          <a:prstGeom prst="rect">
            <a:avLst/>
          </a:prstGeom>
        </p:spPr>
      </p:pic>
      <p:pic>
        <p:nvPicPr>
          <p:cNvPr id="9" name="Picture 8" descr="A shadow of a person&#10;&#10;Description automatically generated">
            <a:extLst>
              <a:ext uri="{FF2B5EF4-FFF2-40B4-BE49-F238E27FC236}">
                <a16:creationId xmlns:a16="http://schemas.microsoft.com/office/drawing/2014/main" id="{20B9C483-B1B3-16E2-803A-C73CDE495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6" y="4385590"/>
            <a:ext cx="1052324" cy="1052324"/>
          </a:xfrm>
          <a:prstGeom prst="rect">
            <a:avLst/>
          </a:prstGeom>
        </p:spPr>
      </p:pic>
      <p:pic>
        <p:nvPicPr>
          <p:cNvPr id="11" name="Picture 10" descr="A close-up of clouds&#10;&#10;Description automatically generated">
            <a:extLst>
              <a:ext uri="{FF2B5EF4-FFF2-40B4-BE49-F238E27FC236}">
                <a16:creationId xmlns:a16="http://schemas.microsoft.com/office/drawing/2014/main" id="{8E98FB6D-33A3-C2A6-9207-4DD806DFC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6" y="5660604"/>
            <a:ext cx="1052324" cy="105232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29AC817-CFEE-BC7D-D9AB-94A3FC36C442}"/>
              </a:ext>
            </a:extLst>
          </p:cNvPr>
          <p:cNvSpPr/>
          <p:nvPr/>
        </p:nvSpPr>
        <p:spPr>
          <a:xfrm>
            <a:off x="3218328" y="2276430"/>
            <a:ext cx="2877671" cy="19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422C747-2C17-6FE0-15BF-A9F107691627}"/>
              </a:ext>
            </a:extLst>
          </p:cNvPr>
          <p:cNvSpPr/>
          <p:nvPr/>
        </p:nvSpPr>
        <p:spPr>
          <a:xfrm>
            <a:off x="3218328" y="3523821"/>
            <a:ext cx="2877672" cy="19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0D1E7D-D691-052D-0D3A-45F2233E035D}"/>
              </a:ext>
            </a:extLst>
          </p:cNvPr>
          <p:cNvSpPr/>
          <p:nvPr/>
        </p:nvSpPr>
        <p:spPr>
          <a:xfrm>
            <a:off x="3218328" y="4798834"/>
            <a:ext cx="2877672" cy="19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65D4227-5866-A8DE-AD19-6ADBB6127C26}"/>
              </a:ext>
            </a:extLst>
          </p:cNvPr>
          <p:cNvSpPr/>
          <p:nvPr/>
        </p:nvSpPr>
        <p:spPr>
          <a:xfrm>
            <a:off x="3218328" y="6073848"/>
            <a:ext cx="2877672" cy="19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876B1-6271-367A-098E-05A015E01914}"/>
              </a:ext>
            </a:extLst>
          </p:cNvPr>
          <p:cNvSpPr txBox="1"/>
          <p:nvPr/>
        </p:nvSpPr>
        <p:spPr>
          <a:xfrm>
            <a:off x="6858000" y="2101151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DF68C3-03E1-926C-CD3B-AF93F6E5E25D}"/>
              </a:ext>
            </a:extLst>
          </p:cNvPr>
          <p:cNvSpPr txBox="1"/>
          <p:nvPr/>
        </p:nvSpPr>
        <p:spPr>
          <a:xfrm>
            <a:off x="6858000" y="3359696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Forest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CDE815-2482-7675-3CE2-515C99671711}"/>
              </a:ext>
            </a:extLst>
          </p:cNvPr>
          <p:cNvSpPr txBox="1"/>
          <p:nvPr/>
        </p:nvSpPr>
        <p:spPr>
          <a:xfrm>
            <a:off x="6858000" y="4480781"/>
            <a:ext cx="189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Lake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A7620-55BD-5CC4-B597-24C01D8AB346}"/>
              </a:ext>
            </a:extLst>
          </p:cNvPr>
          <p:cNvSpPr txBox="1"/>
          <p:nvPr/>
        </p:nvSpPr>
        <p:spPr>
          <a:xfrm>
            <a:off x="6858000" y="5880566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96044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607F-07AF-56A2-A449-2ACC6958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44957F-6A8F-2BB3-8337-0FEC6214F915}"/>
              </a:ext>
            </a:extLst>
          </p:cNvPr>
          <p:cNvSpPr/>
          <p:nvPr/>
        </p:nvSpPr>
        <p:spPr>
          <a:xfrm>
            <a:off x="1567543" y="3494315"/>
            <a:ext cx="3041779" cy="965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 data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E49257-67C6-A351-DDDB-8C0756F2289C}"/>
              </a:ext>
            </a:extLst>
          </p:cNvPr>
          <p:cNvSpPr/>
          <p:nvPr/>
        </p:nvSpPr>
        <p:spPr>
          <a:xfrm>
            <a:off x="4609322" y="3494315"/>
            <a:ext cx="5868956" cy="9657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NN phase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806259-FB81-7678-73D0-B229D153705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088433" y="4460033"/>
            <a:ext cx="0" cy="80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EDDDEB-8154-C2BD-2EAB-14F3A85E9D28}"/>
              </a:ext>
            </a:extLst>
          </p:cNvPr>
          <p:cNvSpPr txBox="1"/>
          <p:nvPr/>
        </p:nvSpPr>
        <p:spPr>
          <a:xfrm>
            <a:off x="2024743" y="5337110"/>
            <a:ext cx="217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the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D3D074-6700-73CA-D8CC-9D1D6D3C7C0D}"/>
              </a:ext>
            </a:extLst>
          </p:cNvPr>
          <p:cNvCxnSpPr>
            <a:cxnSpLocks/>
          </p:cNvCxnSpPr>
          <p:nvPr/>
        </p:nvCxnSpPr>
        <p:spPr>
          <a:xfrm flipV="1">
            <a:off x="5934269" y="2696547"/>
            <a:ext cx="0" cy="79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55C3A5-5182-15ED-608F-46C81CF7FCAB}"/>
              </a:ext>
            </a:extLst>
          </p:cNvPr>
          <p:cNvSpPr txBox="1"/>
          <p:nvPr/>
        </p:nvSpPr>
        <p:spPr>
          <a:xfrm>
            <a:off x="5103845" y="2192694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the network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83DC5B-B2DC-ABDC-96BE-E358EF57F65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543800" y="4460033"/>
            <a:ext cx="0" cy="97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215959-3057-4D96-172D-E21A7E05CFC9}"/>
              </a:ext>
            </a:extLst>
          </p:cNvPr>
          <p:cNvSpPr txBox="1"/>
          <p:nvPr/>
        </p:nvSpPr>
        <p:spPr>
          <a:xfrm>
            <a:off x="6606079" y="5425750"/>
            <a:ext cx="188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 the network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FD8D74-493D-F88B-3D0F-E73B6FDCBB63}"/>
              </a:ext>
            </a:extLst>
          </p:cNvPr>
          <p:cNvCxnSpPr/>
          <p:nvPr/>
        </p:nvCxnSpPr>
        <p:spPr>
          <a:xfrm flipV="1">
            <a:off x="9797143" y="2696547"/>
            <a:ext cx="0" cy="79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4D1247-DF17-EFCD-F7E3-81DC0EFCA81D}"/>
              </a:ext>
            </a:extLst>
          </p:cNvPr>
          <p:cNvSpPr txBox="1"/>
          <p:nvPr/>
        </p:nvSpPr>
        <p:spPr>
          <a:xfrm>
            <a:off x="8826759" y="2300556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the model</a:t>
            </a:r>
          </a:p>
        </p:txBody>
      </p:sp>
    </p:spTree>
    <p:extLst>
      <p:ext uri="{BB962C8B-B14F-4D97-AF65-F5344CB8AC3E}">
        <p14:creationId xmlns:p14="http://schemas.microsoft.com/office/powerpoint/2010/main" val="24793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7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E29B-FE3A-079E-5687-6E01F587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B8804-86E3-43FB-6C05-A925B302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54634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Convert the images to </a:t>
            </a:r>
            <a:r>
              <a:rPr lang="en-US" dirty="0" err="1"/>
              <a:t>numpy</a:t>
            </a:r>
            <a:r>
              <a:rPr lang="en-US" dirty="0"/>
              <a:t> array :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1800" dirty="0"/>
              <a:t>resize all the images to the same Hight and width .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1800" dirty="0"/>
              <a:t>normalize the data .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1800" dirty="0"/>
              <a:t>Using CV2 library we can read an image , resize it and converted to </a:t>
            </a:r>
            <a:r>
              <a:rPr lang="en-US" sz="1800" dirty="0" err="1"/>
              <a:t>numpy</a:t>
            </a:r>
            <a:r>
              <a:rPr lang="en-US" sz="1800" dirty="0"/>
              <a:t> array .</a:t>
            </a:r>
          </a:p>
          <a:p>
            <a:r>
              <a:rPr lang="en-US" sz="1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read_image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imread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dsize</a:t>
            </a:r>
            <a:r>
              <a:rPr lang="en-US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255.0</a:t>
            </a:r>
            <a:endParaRPr lang="en-US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</a:p>
          <a:p>
            <a:r>
              <a:rPr lang="en-US" sz="1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(paths)):</a:t>
            </a:r>
          </a:p>
          <a:p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train_data_x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read_image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train_x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8487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BEC4B-B3DD-AF7C-D8C4-9059DABEC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744071"/>
            <a:ext cx="9720073" cy="5565289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Labeling the data by </a:t>
            </a:r>
            <a:r>
              <a:rPr lang="en-US" dirty="0">
                <a:solidFill>
                  <a:schemeClr val="accent1"/>
                </a:solidFill>
              </a:rPr>
              <a:t>One Hot Encoded </a:t>
            </a:r>
            <a:r>
              <a:rPr lang="en-US" sz="1400" dirty="0"/>
              <a:t>:</a:t>
            </a: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Labeling the images into 0 or 1 by indexing the classes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Give 1 to the class and 0 to the rest of the classes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53796" lvl="2" indent="-342900">
              <a:buFont typeface="+mj-lt"/>
              <a:buAutoNum type="arabicPeriod" startAt="3"/>
            </a:pPr>
            <a:endParaRPr lang="en-US" sz="2200" dirty="0"/>
          </a:p>
          <a:p>
            <a:pPr marL="653796" lvl="2" indent="-342900">
              <a:buFont typeface="+mj-lt"/>
              <a:buAutoNum type="arabicPeriod" startAt="3"/>
            </a:pPr>
            <a:r>
              <a:rPr lang="en-US" sz="2200" dirty="0"/>
              <a:t>Randomize the data and split it into train and test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18CA0E-233B-3944-5AED-95A221820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976579"/>
              </p:ext>
            </p:extLst>
          </p:nvPr>
        </p:nvGraphicFramePr>
        <p:xfrm>
          <a:off x="1093693" y="2147046"/>
          <a:ext cx="6822144" cy="25639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05536">
                  <a:extLst>
                    <a:ext uri="{9D8B030D-6E8A-4147-A177-3AD203B41FA5}">
                      <a16:colId xmlns:a16="http://schemas.microsoft.com/office/drawing/2014/main" val="2862014514"/>
                    </a:ext>
                  </a:extLst>
                </a:gridCol>
                <a:gridCol w="1705536">
                  <a:extLst>
                    <a:ext uri="{9D8B030D-6E8A-4147-A177-3AD203B41FA5}">
                      <a16:colId xmlns:a16="http://schemas.microsoft.com/office/drawing/2014/main" val="2516752029"/>
                    </a:ext>
                  </a:extLst>
                </a:gridCol>
                <a:gridCol w="1705536">
                  <a:extLst>
                    <a:ext uri="{9D8B030D-6E8A-4147-A177-3AD203B41FA5}">
                      <a16:colId xmlns:a16="http://schemas.microsoft.com/office/drawing/2014/main" val="960269481"/>
                    </a:ext>
                  </a:extLst>
                </a:gridCol>
                <a:gridCol w="1705536">
                  <a:extLst>
                    <a:ext uri="{9D8B030D-6E8A-4147-A177-3AD203B41FA5}">
                      <a16:colId xmlns:a16="http://schemas.microsoft.com/office/drawing/2014/main" val="4260496811"/>
                    </a:ext>
                  </a:extLst>
                </a:gridCol>
              </a:tblGrid>
              <a:tr h="6409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003211"/>
                  </a:ext>
                </a:extLst>
              </a:tr>
              <a:tr h="6409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30509"/>
                  </a:ext>
                </a:extLst>
              </a:tr>
              <a:tr h="6409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339282"/>
                  </a:ext>
                </a:extLst>
              </a:tr>
              <a:tr h="6409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3883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DE2BC7-67DE-6B7A-BEC9-2DFC21508253}"/>
              </a:ext>
            </a:extLst>
          </p:cNvPr>
          <p:cNvSpPr txBox="1"/>
          <p:nvPr/>
        </p:nvSpPr>
        <p:spPr>
          <a:xfrm>
            <a:off x="8387649" y="2341225"/>
            <a:ext cx="203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1B8CD-8EFC-408F-97D4-40004B107244}"/>
              </a:ext>
            </a:extLst>
          </p:cNvPr>
          <p:cNvSpPr txBox="1"/>
          <p:nvPr/>
        </p:nvSpPr>
        <p:spPr>
          <a:xfrm>
            <a:off x="8387649" y="2974650"/>
            <a:ext cx="180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5324F-02EA-D074-6F07-0974BEF3404E}"/>
              </a:ext>
            </a:extLst>
          </p:cNvPr>
          <p:cNvSpPr txBox="1"/>
          <p:nvPr/>
        </p:nvSpPr>
        <p:spPr>
          <a:xfrm>
            <a:off x="8387649" y="365440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DESERT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2D849-7843-5C89-1658-E84828684B8A}"/>
              </a:ext>
            </a:extLst>
          </p:cNvPr>
          <p:cNvSpPr txBox="1"/>
          <p:nvPr/>
        </p:nvSpPr>
        <p:spPr>
          <a:xfrm>
            <a:off x="8387649" y="4275513"/>
            <a:ext cx="188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CLOUD</a:t>
            </a:r>
            <a:r>
              <a:rPr lang="en-US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202EC-427A-C1D0-D620-71553B26EE01}"/>
              </a:ext>
            </a:extLst>
          </p:cNvPr>
          <p:cNvSpPr/>
          <p:nvPr/>
        </p:nvSpPr>
        <p:spPr>
          <a:xfrm>
            <a:off x="367553" y="502024"/>
            <a:ext cx="656575" cy="1541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5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35F7-E3A0-8425-8BFF-48A106FD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AE369-FD85-FD48-EAAF-E951DBC8D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28800"/>
            <a:ext cx="10854107" cy="4507230"/>
          </a:xfrm>
        </p:spPr>
        <p:txBody>
          <a:bodyPr/>
          <a:lstStyle/>
          <a:p>
            <a:r>
              <a:rPr lang="en-US" dirty="0"/>
              <a:t>CNN designed to recognize spatial relationships in data, making it effective for image classification .</a:t>
            </a:r>
          </a:p>
          <a:p>
            <a:r>
              <a:rPr lang="en-US" dirty="0"/>
              <a:t>CNN composed of three main layer: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Convolutional layer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Pooling layer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Fully-connected layer</a:t>
            </a:r>
          </a:p>
        </p:txBody>
      </p:sp>
      <p:pic>
        <p:nvPicPr>
          <p:cNvPr id="5" name="Picture 4" descr="A diagram of a block&#10;&#10;Description automatically generated">
            <a:extLst>
              <a:ext uri="{FF2B5EF4-FFF2-40B4-BE49-F238E27FC236}">
                <a16:creationId xmlns:a16="http://schemas.microsoft.com/office/drawing/2014/main" id="{D3EA7BFD-D0C5-7818-0356-A75EA2C9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97680"/>
            <a:ext cx="11430000" cy="20383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FE1E4A-AF6F-559C-842F-6319158CC828}"/>
              </a:ext>
            </a:extLst>
          </p:cNvPr>
          <p:cNvSpPr txBox="1">
            <a:spLocks/>
          </p:cNvSpPr>
          <p:nvPr/>
        </p:nvSpPr>
        <p:spPr>
          <a:xfrm>
            <a:off x="1447800" y="1828800"/>
            <a:ext cx="10854107" cy="450723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7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9EC11B9-C1B4-4A4B-AE7B-353DC742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D3103-30A6-79CC-F9C4-0F1E84A2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Convolutional layer</a:t>
            </a:r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24862CF4-4997-476D-9B9D-5F4E0C9A4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3848-07E8-A2AF-6E6D-868C14E4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82" y="2286000"/>
            <a:ext cx="4125559" cy="3931920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Reddit Sans"/>
              </a:rPr>
              <a:t>Convolutional layer is the building blocks of CNNs. This layers is made of many filters, which are defined by their width, height, and depth.</a:t>
            </a:r>
          </a:p>
          <a:p>
            <a:r>
              <a:rPr lang="en-US" dirty="0">
                <a:solidFill>
                  <a:srgbClr val="FFFFFF"/>
                </a:solidFill>
                <a:latin typeface="Reddit Sans"/>
              </a:rPr>
              <a:t>It apply convolutional operation to capture spatial features , using this filters/kernels</a:t>
            </a:r>
            <a:endParaRPr lang="en-US" b="0" i="0" dirty="0">
              <a:solidFill>
                <a:srgbClr val="FFFFFF"/>
              </a:solidFill>
              <a:effectLst/>
              <a:latin typeface="Reddit Sans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Reddit Sans"/>
              </a:rPr>
              <a:t>Filters slide across the image from left-to-right, taking as input only a subarea of the image, in every slide dot products are calculated between the </a:t>
            </a:r>
            <a:r>
              <a:rPr lang="en-US" b="0" i="1" dirty="0">
                <a:solidFill>
                  <a:srgbClr val="FFFFFF"/>
                </a:solidFill>
                <a:effectLst/>
                <a:latin typeface="Reddit Sans"/>
              </a:rPr>
              <a:t>filter</a:t>
            </a:r>
            <a:r>
              <a:rPr lang="en-US" dirty="0">
                <a:solidFill>
                  <a:srgbClr val="FFFFFF"/>
                </a:solidFill>
                <a:latin typeface="Reddit Sans"/>
              </a:rPr>
              <a:t>s</a:t>
            </a:r>
            <a:r>
              <a:rPr lang="en-US" b="0" i="0" dirty="0">
                <a:solidFill>
                  <a:srgbClr val="FFFFFF"/>
                </a:solidFill>
                <a:effectLst/>
                <a:latin typeface="Reddit Sans"/>
              </a:rPr>
              <a:t> and the subarea of the image .</a:t>
            </a:r>
          </a:p>
          <a:p>
            <a:endParaRPr lang="en-US" b="0" i="0" dirty="0">
              <a:solidFill>
                <a:srgbClr val="FFFFFF"/>
              </a:solidFill>
              <a:effectLst/>
              <a:latin typeface="Reddit Sans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4BF9B746-725B-4EAA-AACC-E2047E073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1732"/>
            <a:ext cx="2286920" cy="271703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2EBFFB4A-B2E4-4737-9442-44293575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825" y="4157448"/>
            <a:ext cx="3798245" cy="23026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3E5882-2E5E-4E2D-6D9F-2FF9CDC9948F}"/>
              </a:ext>
            </a:extLst>
          </p:cNvPr>
          <p:cNvSpPr/>
          <p:nvPr/>
        </p:nvSpPr>
        <p:spPr>
          <a:xfrm>
            <a:off x="9515475" y="171450"/>
            <a:ext cx="2476500" cy="3038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129EB9-6A17-26FE-ED8F-7CC41FCFF4DB}"/>
              </a:ext>
            </a:extLst>
          </p:cNvPr>
          <p:cNvSpPr/>
          <p:nvPr/>
        </p:nvSpPr>
        <p:spPr>
          <a:xfrm>
            <a:off x="5558118" y="4078941"/>
            <a:ext cx="3957357" cy="255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4EDBE7-B7CF-89EB-6AD4-36BA9A31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21" y="12293"/>
            <a:ext cx="6550500" cy="3788742"/>
          </a:xfrm>
          <a:prstGeom prst="rect">
            <a:avLst/>
          </a:prstGeom>
        </p:spPr>
      </p:pic>
      <p:pic>
        <p:nvPicPr>
          <p:cNvPr id="21" name="Picture 20" descr="A group of colorful squares&#10;&#10;Description automatically generated">
            <a:extLst>
              <a:ext uri="{FF2B5EF4-FFF2-40B4-BE49-F238E27FC236}">
                <a16:creationId xmlns:a16="http://schemas.microsoft.com/office/drawing/2014/main" id="{A06B0C47-E54B-0F57-A92C-8E0A2201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13" y="3981328"/>
            <a:ext cx="6594508" cy="25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9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9EC11B9-C1B4-4A4B-AE7B-353DC742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D3103-30A6-79CC-F9C4-0F1E84A2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Activation function in Convolutional layer</a:t>
            </a:r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24862CF4-4997-476D-9B9D-5F4E0C9A4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3848-07E8-A2AF-6E6D-868C14E4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82" y="2286000"/>
            <a:ext cx="4125559" cy="393192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Reddit Sans"/>
              </a:rPr>
              <a:t>The output of the Conv. layer is fed to an activation function, commonly a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Reddit Sans"/>
              </a:rPr>
              <a:t>ReLu</a:t>
            </a:r>
            <a:r>
              <a:rPr lang="en-US" b="0" i="0" dirty="0">
                <a:solidFill>
                  <a:schemeClr val="bg1"/>
                </a:solidFill>
                <a:effectLst/>
                <a:latin typeface="Reddit Sans"/>
              </a:rPr>
              <a:t>).</a:t>
            </a:r>
          </a:p>
          <a:p>
            <a:r>
              <a:rPr lang="en-US" dirty="0">
                <a:solidFill>
                  <a:srgbClr val="FFFFFF"/>
                </a:solidFill>
                <a:latin typeface="Reddit Sans"/>
              </a:rPr>
              <a:t>This activation function add non-linearity to the network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Reddit Sans"/>
              </a:rPr>
              <a:t>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Reddit Sans"/>
              </a:rPr>
              <a:t>ReLu</a:t>
            </a:r>
            <a:r>
              <a:rPr lang="en-US" b="0" i="0" dirty="0">
                <a:solidFill>
                  <a:schemeClr val="bg1"/>
                </a:solidFill>
                <a:effectLst/>
                <a:latin typeface="Reddit Sans"/>
              </a:rPr>
              <a:t> function will apply a 𝑚𝑎𝑥(0,𝑥) function, thresholding at 0.</a:t>
            </a:r>
          </a:p>
          <a:p>
            <a:endParaRPr lang="en-US" b="0" i="0" dirty="0">
              <a:solidFill>
                <a:srgbClr val="FFFFFF"/>
              </a:solidFill>
              <a:effectLst/>
              <a:latin typeface="Reddit Sans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4BF9B746-725B-4EAA-AACC-E2047E073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1732"/>
            <a:ext cx="2286920" cy="271703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2EBFFB4A-B2E4-4737-9442-44293575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825" y="4157448"/>
            <a:ext cx="3798245" cy="23026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3E5882-2E5E-4E2D-6D9F-2FF9CDC9948F}"/>
              </a:ext>
            </a:extLst>
          </p:cNvPr>
          <p:cNvSpPr/>
          <p:nvPr/>
        </p:nvSpPr>
        <p:spPr>
          <a:xfrm>
            <a:off x="9515475" y="171450"/>
            <a:ext cx="2476500" cy="3038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129EB9-6A17-26FE-ED8F-7CC41FCFF4DB}"/>
              </a:ext>
            </a:extLst>
          </p:cNvPr>
          <p:cNvSpPr/>
          <p:nvPr/>
        </p:nvSpPr>
        <p:spPr>
          <a:xfrm>
            <a:off x="5558118" y="4078941"/>
            <a:ext cx="3957357" cy="255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1" name="Picture 20" descr="A group of colorful squares&#10;&#10;Description automatically generated">
            <a:extLst>
              <a:ext uri="{FF2B5EF4-FFF2-40B4-BE49-F238E27FC236}">
                <a16:creationId xmlns:a16="http://schemas.microsoft.com/office/drawing/2014/main" id="{A06B0C47-E54B-0F57-A92C-8E0A2201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13" y="3981328"/>
            <a:ext cx="6594508" cy="2554940"/>
          </a:xfrm>
          <a:prstGeom prst="rect">
            <a:avLst/>
          </a:prstGeom>
        </p:spPr>
      </p:pic>
      <p:pic>
        <p:nvPicPr>
          <p:cNvPr id="6" name="Picture 5" descr="A diagram of a function&#10;&#10;Description automatically generated">
            <a:extLst>
              <a:ext uri="{FF2B5EF4-FFF2-40B4-BE49-F238E27FC236}">
                <a16:creationId xmlns:a16="http://schemas.microsoft.com/office/drawing/2014/main" id="{FF7C91AE-2775-4C72-497B-7B9E2AC2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825" y="189830"/>
            <a:ext cx="6444935" cy="34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47b4211-9688-4369-a241-65531b906a2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173A172E00164F8E43A59F48C61428" ma:contentTypeVersion="5" ma:contentTypeDescription="Create a new document." ma:contentTypeScope="" ma:versionID="4a179635597cfd82028f300ec87417e6">
  <xsd:schema xmlns:xsd="http://www.w3.org/2001/XMLSchema" xmlns:xs="http://www.w3.org/2001/XMLSchema" xmlns:p="http://schemas.microsoft.com/office/2006/metadata/properties" xmlns:ns3="d47b4211-9688-4369-a241-65531b906a2e" targetNamespace="http://schemas.microsoft.com/office/2006/metadata/properties" ma:root="true" ma:fieldsID="281656577fb630e6bff07431a4d64beb" ns3:_="">
    <xsd:import namespace="d47b4211-9688-4369-a241-65531b906a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b4211-9688-4369-a241-65531b906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444707-9632-47A0-9AF9-0B6588002B7B}">
  <ds:schemaRefs>
    <ds:schemaRef ds:uri="http://purl.org/dc/terms/"/>
    <ds:schemaRef ds:uri="d47b4211-9688-4369-a241-65531b906a2e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5B44E49-C0E3-42CF-8025-6AA2314C5C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6F57DE-431F-4233-A2FF-2F4B950F17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b4211-9688-4369-a241-65531b906a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1456</Words>
  <Application>Microsoft Office PowerPoint</Application>
  <PresentationFormat>Widescreen</PresentationFormat>
  <Paragraphs>180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Consolas</vt:lpstr>
      <vt:lpstr>Courier New</vt:lpstr>
      <vt:lpstr>Reddit Sans</vt:lpstr>
      <vt:lpstr>Roboto</vt:lpstr>
      <vt:lpstr>Tw Cen MT</vt:lpstr>
      <vt:lpstr>Tw Cen MT Condensed</vt:lpstr>
      <vt:lpstr>Wingdings 3</vt:lpstr>
      <vt:lpstr>Integral</vt:lpstr>
      <vt:lpstr>Image classification with nn</vt:lpstr>
      <vt:lpstr>objective</vt:lpstr>
      <vt:lpstr>Image classification</vt:lpstr>
      <vt:lpstr>Phases</vt:lpstr>
      <vt:lpstr>Process the data</vt:lpstr>
      <vt:lpstr>PowerPoint Presentation</vt:lpstr>
      <vt:lpstr>Build the network</vt:lpstr>
      <vt:lpstr>Convolutional layer</vt:lpstr>
      <vt:lpstr>Activation function in Convolutional layer</vt:lpstr>
      <vt:lpstr>PowerPoint Presentation</vt:lpstr>
      <vt:lpstr>Polling layer</vt:lpstr>
      <vt:lpstr>Fully-connected layer</vt:lpstr>
      <vt:lpstr>Build the network in Tenser flow</vt:lpstr>
      <vt:lpstr>Train the network</vt:lpstr>
      <vt:lpstr>Train the network in Tenser flow</vt:lpstr>
      <vt:lpstr>test the network</vt:lpstr>
      <vt:lpstr>testing</vt:lpstr>
      <vt:lpstr>PowerPoint Presentation</vt:lpstr>
      <vt:lpstr>Image segmentation</vt:lpstr>
      <vt:lpstr>Process the data</vt:lpstr>
      <vt:lpstr>Build the network</vt:lpstr>
      <vt:lpstr>PowerPoint Presentation</vt:lpstr>
      <vt:lpstr>Up sampling</vt:lpstr>
      <vt:lpstr>concatenation</vt:lpstr>
      <vt:lpstr>Encoder block</vt:lpstr>
      <vt:lpstr>Decoder block</vt:lpstr>
      <vt:lpstr>Build the network</vt:lpstr>
      <vt:lpstr>testing</vt:lpstr>
      <vt:lpstr>Testing on different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2024-06-08T21:59:10Z</dcterms:created>
  <dcterms:modified xsi:type="dcterms:W3CDTF">2024-06-12T10:41:39Z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0x01010033173A172E00164F8E43A59F48C61428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2024-06-08T21:59:10Z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a330adcf-b9cc-417f-92f8-4b5a2a11139f</vt:lpwstr>
  </property>
  <property fmtid="{D5CDD505-2E9C-101B-9397-08002B2CF9AE}" pid="8" name="MSIP_Label_defa4170-0d19-0005-0004-bc88714345d2_ActionId">
    <vt:lpwstr>245a9299-3ee3-4211-b036-50d0d0a1b26a</vt:lpwstr>
  </property>
  <property fmtid="{D5CDD505-2E9C-101B-9397-08002B2CF9AE}" pid="9" name="MSIP_Label_defa4170-0d19-0005-0004-bc88714345d2_ContentBits">
    <vt:lpwstr>0</vt:lpwstr>
  </property>
</Properties>
</file>